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5"/>
  </p:notesMasterIdLst>
  <p:sldIdLst>
    <p:sldId id="274" r:id="rId4"/>
    <p:sldId id="306" r:id="rId5"/>
    <p:sldId id="314" r:id="rId6"/>
    <p:sldId id="305" r:id="rId7"/>
    <p:sldId id="263" r:id="rId8"/>
    <p:sldId id="309" r:id="rId9"/>
    <p:sldId id="308" r:id="rId10"/>
    <p:sldId id="311" r:id="rId11"/>
    <p:sldId id="315" r:id="rId12"/>
    <p:sldId id="310" r:id="rId13"/>
    <p:sldId id="28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4042"/>
    <a:srgbClr val="105162"/>
    <a:srgbClr val="A9751D"/>
    <a:srgbClr val="352B62"/>
    <a:srgbClr val="FF4E69"/>
    <a:srgbClr val="16536A"/>
    <a:srgbClr val="B16B2B"/>
    <a:srgbClr val="5B9BD5"/>
    <a:srgbClr val="F23566"/>
    <a:srgbClr val="8E5B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9816" autoAdjust="0"/>
  </p:normalViewPr>
  <p:slideViewPr>
    <p:cSldViewPr snapToGrid="0">
      <p:cViewPr varScale="1">
        <p:scale>
          <a:sx n="103" d="100"/>
          <a:sy n="103" d="100"/>
        </p:scale>
        <p:origin x="354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D0E5C-9793-4A53-A7A7-FEC92AF485CA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99F3-9E42-4D49-9382-0DF3A33B1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0250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6B74-300E-46B4-94FC-CD9A7D3271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37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89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6B74-300E-46B4-94FC-CD9A7D3271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90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63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91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93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19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47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1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42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51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67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52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85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9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81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11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83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8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0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62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6A5A5-53FB-4F7F-8B4D-34992969127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2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19.jp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5.png"/><Relationship Id="rId10" Type="http://schemas.openxmlformats.org/officeDocument/2006/relationships/image" Target="../media/image29.jpe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jpg"/><Relationship Id="rId4" Type="http://schemas.openxmlformats.org/officeDocument/2006/relationships/image" Target="../media/image5.pn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10" Type="http://schemas.openxmlformats.org/officeDocument/2006/relationships/image" Target="../media/image20.jpg"/><Relationship Id="rId4" Type="http://schemas.openxmlformats.org/officeDocument/2006/relationships/image" Target="../media/image5.png"/><Relationship Id="rId9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03552" y="256099"/>
            <a:ext cx="9705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4800" b="1" dirty="0" smtClean="0">
                <a:solidFill>
                  <a:schemeClr val="bg1"/>
                </a:solidFill>
                <a:latin typeface="+mj-lt"/>
              </a:rPr>
              <a:t>ფულის გლობალური კვირეული</a:t>
            </a:r>
            <a:endParaRPr lang="en-US" sz="4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9A02314-7ADB-45E1-8505-EED1E57EC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169" y="2080305"/>
            <a:ext cx="8460095" cy="2387600"/>
          </a:xfrm>
        </p:spPr>
        <p:txBody>
          <a:bodyPr anchor="ctr">
            <a:normAutofit/>
          </a:bodyPr>
          <a:lstStyle/>
          <a:p>
            <a:pPr algn="l"/>
            <a:r>
              <a:rPr lang="ka-GE" sz="4800" b="1" dirty="0">
                <a:solidFill>
                  <a:prstClr val="black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დაფიქრდი, </a:t>
            </a:r>
            <a:r>
              <a:rPr lang="ka-GE" sz="4800" b="1" dirty="0">
                <a:solidFill>
                  <a:schemeClr val="bg1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სანამ აჰყვები,</a:t>
            </a:r>
            <a:r>
              <a:rPr lang="ka-GE" sz="4800" b="1" dirty="0">
                <a:solidFill>
                  <a:prstClr val="black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/>
            </a:r>
            <a:br>
              <a:rPr lang="ka-GE" sz="4800" b="1" dirty="0">
                <a:solidFill>
                  <a:prstClr val="black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</a:br>
            <a:r>
              <a:rPr lang="ka-GE" sz="4800" b="1" dirty="0"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მართე</a:t>
            </a:r>
            <a:r>
              <a:rPr lang="ka-GE" sz="4800" b="1" dirty="0">
                <a:solidFill>
                  <a:srgbClr val="F5F8FA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 ფული გონივრულად</a:t>
            </a:r>
            <a:endParaRPr lang="en-US" sz="4800" b="1" dirty="0">
              <a:solidFill>
                <a:srgbClr val="F5F8FA"/>
              </a:solidFill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0D7F48-F217-4227-88CB-AD6FBBF802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298" y="1626230"/>
            <a:ext cx="4018685" cy="2841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3FDDB9-DF34-4966-8AA7-19F80685CF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750" y="6002610"/>
            <a:ext cx="1727514" cy="6356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128066" y="4467905"/>
            <a:ext cx="1544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ka-GE" sz="5400" b="1" cap="none" spc="0" dirty="0" smtClean="0">
                <a:ln/>
                <a:solidFill>
                  <a:srgbClr val="FCED22"/>
                </a:solidFill>
                <a:effectLst/>
              </a:rPr>
              <a:t>2025</a:t>
            </a:r>
            <a:endParaRPr lang="en-US" sz="5400" b="1" cap="none" spc="0" dirty="0">
              <a:ln/>
              <a:solidFill>
                <a:srgbClr val="FCED22"/>
              </a:solidFill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67" y="5583164"/>
            <a:ext cx="3380173" cy="136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4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9" t="26375" r="24780" b="42353"/>
          <a:stretch/>
        </p:blipFill>
        <p:spPr>
          <a:xfrm>
            <a:off x="168506" y="2007871"/>
            <a:ext cx="2743200" cy="2687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3DE343BD-BEEA-44EF-9EBB-66DF3C691255}"/>
              </a:ext>
            </a:extLst>
          </p:cNvPr>
          <p:cNvSpPr txBox="1">
            <a:spLocks/>
          </p:cNvSpPr>
          <p:nvPr/>
        </p:nvSpPr>
        <p:spPr>
          <a:xfrm>
            <a:off x="0" y="107675"/>
            <a:ext cx="4114372" cy="868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600" dirty="0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სიტყვის არჩევა</a:t>
            </a:r>
            <a:endParaRPr lang="ka-GE" sz="3600" dirty="0" smtClean="0">
              <a:solidFill>
                <a:srgbClr val="009CA8"/>
              </a:solidFill>
              <a:cs typeface="Helvetica Neue LT GEO 65 Medium" panose="020B06040202020202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4" t="21119" r="21912" b="44001"/>
          <a:stretch/>
        </p:blipFill>
        <p:spPr>
          <a:xfrm>
            <a:off x="4135013" y="4661804"/>
            <a:ext cx="1355199" cy="13704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7" t="33511" r="48332" b="32087"/>
          <a:stretch/>
        </p:blipFill>
        <p:spPr>
          <a:xfrm>
            <a:off x="4135013" y="2657797"/>
            <a:ext cx="1307174" cy="1358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0" t="23696" r="20269" b="40319"/>
          <a:stretch/>
        </p:blipFill>
        <p:spPr>
          <a:xfrm>
            <a:off x="4135145" y="668053"/>
            <a:ext cx="1355067" cy="1358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https://globalmoneyweek.org/resources/gmw2018/logos/original-gmwlogo/dark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74" y="6182423"/>
            <a:ext cx="1027484" cy="72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921596" y="2799766"/>
            <a:ext cx="2603241" cy="8957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0516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ახსენით სიტყვებით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5921596" y="5089733"/>
            <a:ext cx="2603241" cy="8175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6404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დახატეთ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921595" y="823473"/>
            <a:ext cx="2603241" cy="7012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16B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ახსენით </a:t>
            </a:r>
            <a:r>
              <a:rPr lang="ka-G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არავერბალურად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092673" y="3041484"/>
            <a:ext cx="681135" cy="279135"/>
          </a:xfrm>
          <a:prstGeom prst="rightArrow">
            <a:avLst/>
          </a:prstGeom>
          <a:solidFill>
            <a:srgbClr val="1653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636583">
            <a:off x="2890064" y="4481211"/>
            <a:ext cx="681135" cy="279135"/>
          </a:xfrm>
          <a:prstGeom prst="rightArrow">
            <a:avLst/>
          </a:prstGeom>
          <a:solidFill>
            <a:srgbClr val="C640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20591044">
            <a:off x="2937818" y="1578340"/>
            <a:ext cx="681135" cy="279135"/>
          </a:xfrm>
          <a:prstGeom prst="rightArrow">
            <a:avLst/>
          </a:prstGeom>
          <a:solidFill>
            <a:srgbClr val="B16B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996" y="1601776"/>
            <a:ext cx="2553820" cy="3559014"/>
          </a:xfrm>
          <a:prstGeom prst="rect">
            <a:avLst/>
          </a:prstGeom>
          <a:solidFill>
            <a:schemeClr val="bg1"/>
          </a:solidFill>
          <a:ln w="38100">
            <a:noFill/>
            <a:prstDash val="dash"/>
          </a:ln>
        </p:spPr>
      </p:pic>
      <p:cxnSp>
        <p:nvCxnSpPr>
          <p:cNvPr id="22" name="Straight Arrow Connector 21"/>
          <p:cNvCxnSpPr/>
          <p:nvPr/>
        </p:nvCxnSpPr>
        <p:spPr>
          <a:xfrm>
            <a:off x="8602824" y="1347157"/>
            <a:ext cx="643813" cy="500304"/>
          </a:xfrm>
          <a:prstGeom prst="straightConnector1">
            <a:avLst/>
          </a:prstGeom>
          <a:ln w="28575">
            <a:solidFill>
              <a:srgbClr val="B16B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618849" y="3162577"/>
            <a:ext cx="627788" cy="18474"/>
          </a:xfrm>
          <a:prstGeom prst="straightConnector1">
            <a:avLst/>
          </a:prstGeom>
          <a:ln w="28575">
            <a:solidFill>
              <a:srgbClr val="1653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8672196" y="4772433"/>
            <a:ext cx="574441" cy="555427"/>
          </a:xfrm>
          <a:prstGeom prst="straightConnector1">
            <a:avLst/>
          </a:prstGeom>
          <a:ln w="28575">
            <a:solidFill>
              <a:srgbClr val="C640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657183" y="1883221"/>
            <a:ext cx="1866122" cy="778921"/>
          </a:xfrm>
          <a:prstGeom prst="rect">
            <a:avLst/>
          </a:prstGeom>
          <a:noFill/>
          <a:ln w="38100">
            <a:solidFill>
              <a:srgbClr val="B16B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57183" y="2977458"/>
            <a:ext cx="1866122" cy="778921"/>
          </a:xfrm>
          <a:prstGeom prst="rect">
            <a:avLst/>
          </a:prstGeom>
          <a:noFill/>
          <a:ln w="38100">
            <a:solidFill>
              <a:srgbClr val="10516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657183" y="3993512"/>
            <a:ext cx="1866122" cy="778921"/>
          </a:xfrm>
          <a:prstGeom prst="rect">
            <a:avLst/>
          </a:prstGeom>
          <a:noFill/>
          <a:ln w="38100">
            <a:solidFill>
              <a:srgbClr val="C6404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685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8" grpId="0" animBg="1"/>
      <p:bldP spid="10" grpId="0" animBg="1"/>
      <p:bldP spid="19" grpId="0" animBg="1"/>
      <p:bldP spid="20" grpId="0" animBg="1"/>
      <p:bldP spid="12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76951" y="411601"/>
            <a:ext cx="9705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800" b="1" dirty="0" smtClean="0">
                <a:solidFill>
                  <a:schemeClr val="bg1"/>
                </a:solidFill>
                <a:latin typeface="+mj-lt"/>
              </a:rPr>
              <a:t>მადლობა ყურადღებისთვის!</a:t>
            </a:r>
            <a:endParaRPr lang="en-US" sz="4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3FDDB9-DF34-4966-8AA7-19F80685CF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690" y="5783597"/>
            <a:ext cx="1588020" cy="5843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27" y="5728700"/>
            <a:ext cx="3058037" cy="69415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9A02314-7ADB-45E1-8505-EED1E57EC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847" y="2541970"/>
            <a:ext cx="8460095" cy="2387600"/>
          </a:xfrm>
        </p:spPr>
        <p:txBody>
          <a:bodyPr anchor="ctr">
            <a:normAutofit/>
          </a:bodyPr>
          <a:lstStyle/>
          <a:p>
            <a:pPr algn="l"/>
            <a:r>
              <a:rPr lang="ka-GE" sz="4800" b="1" dirty="0">
                <a:solidFill>
                  <a:prstClr val="black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დაფიქრდი, </a:t>
            </a:r>
            <a:r>
              <a:rPr lang="ka-GE" sz="4800" b="1" dirty="0">
                <a:solidFill>
                  <a:schemeClr val="bg1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სანამ აჰყვები,</a:t>
            </a:r>
            <a:r>
              <a:rPr lang="ka-GE" sz="4800" b="1" dirty="0">
                <a:solidFill>
                  <a:prstClr val="black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/>
            </a:r>
            <a:br>
              <a:rPr lang="ka-GE" sz="4800" b="1" dirty="0">
                <a:solidFill>
                  <a:prstClr val="black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</a:br>
            <a:r>
              <a:rPr lang="ka-GE" sz="4800" b="1" dirty="0"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მართე</a:t>
            </a:r>
            <a:r>
              <a:rPr lang="ka-GE" sz="4800" b="1" dirty="0">
                <a:solidFill>
                  <a:srgbClr val="F5F8FA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 ფული გონივრულად</a:t>
            </a:r>
            <a:endParaRPr lang="en-US" sz="4800" b="1" dirty="0">
              <a:solidFill>
                <a:srgbClr val="F5F8FA"/>
              </a:solidFill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0D7F48-F217-4227-88CB-AD6FBBF802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237" y="2389577"/>
            <a:ext cx="3697610" cy="261463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212042" y="4860267"/>
            <a:ext cx="1544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ka-GE" sz="5400" b="1" cap="none" spc="0" dirty="0" smtClean="0">
                <a:ln/>
                <a:solidFill>
                  <a:srgbClr val="FCED22"/>
                </a:solidFill>
                <a:effectLst/>
              </a:rPr>
              <a:t>2025</a:t>
            </a:r>
            <a:endParaRPr lang="en-US" sz="5400" b="1" cap="none" spc="0" dirty="0">
              <a:ln/>
              <a:solidFill>
                <a:srgbClr val="FCED2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0735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globalmoneyweek.org/resources/gmw2018/logos/original-gmwlogo/darkblu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74" y="6182423"/>
            <a:ext cx="1027484" cy="72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3" r="17349"/>
          <a:stretch/>
        </p:blipFill>
        <p:spPr>
          <a:xfrm>
            <a:off x="1250302" y="367979"/>
            <a:ext cx="8938727" cy="518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4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globalmoneyweek.org/resources/gmw2018/logos/original-gmwlogo/darkblu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74" y="6182423"/>
            <a:ext cx="1027484" cy="72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47647" y="112167"/>
            <a:ext cx="66896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a-GE" sz="5400" b="0" cap="none" spc="0" dirty="0" smtClean="0">
                <a:ln w="0"/>
                <a:solidFill>
                  <a:srgbClr val="352B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რა დევს ყუთში?</a:t>
            </a:r>
            <a:endParaRPr lang="en-US" sz="5400" b="0" cap="none" spc="0" dirty="0">
              <a:ln w="0"/>
              <a:solidFill>
                <a:srgbClr val="352B6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" t="13030" r="7378"/>
          <a:stretch/>
        </p:blipFill>
        <p:spPr>
          <a:xfrm>
            <a:off x="1950487" y="1547519"/>
            <a:ext cx="8179327" cy="441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9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ttps://globalmoneyweek.org/resources/gmw2018/logos/original-gmwlogo/darkblu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74" y="6182423"/>
            <a:ext cx="1027484" cy="72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" t="5516" r="-483" b="15437"/>
          <a:stretch/>
        </p:blipFill>
        <p:spPr>
          <a:xfrm>
            <a:off x="388374" y="134541"/>
            <a:ext cx="4157435" cy="583721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270171" y="438538"/>
            <a:ext cx="3405674" cy="970384"/>
          </a:xfrm>
          <a:prstGeom prst="roundRect">
            <a:avLst/>
          </a:prstGeom>
          <a:noFill/>
          <a:ln w="38100">
            <a:solidFill>
              <a:srgbClr val="A9751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თამაშობს 4 გუნდი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943599" y="1535259"/>
            <a:ext cx="4310743" cy="970384"/>
          </a:xfrm>
          <a:prstGeom prst="roundRect">
            <a:avLst/>
          </a:prstGeom>
          <a:noFill/>
          <a:ln w="38100">
            <a:solidFill>
              <a:srgbClr val="A9751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ბარათის სირთულეს ირჩევს მოთამაშე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396133" y="2666117"/>
            <a:ext cx="3405674" cy="970384"/>
          </a:xfrm>
          <a:prstGeom prst="roundRect">
            <a:avLst/>
          </a:prstGeom>
          <a:noFill/>
          <a:ln w="38100">
            <a:solidFill>
              <a:srgbClr val="A9751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სიტყვის ახსნის მეთოდს ადგენს კამათელი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43598" y="3796975"/>
            <a:ext cx="4310743" cy="970384"/>
          </a:xfrm>
          <a:prstGeom prst="roundRect">
            <a:avLst/>
          </a:prstGeom>
          <a:noFill/>
          <a:ln w="38100">
            <a:solidFill>
              <a:srgbClr val="A9751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ორ სიტყვიანი ტერმინი ცალ-ცალკე შეიძლება აიხსნას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396133" y="4929686"/>
            <a:ext cx="3405674" cy="970384"/>
          </a:xfrm>
          <a:prstGeom prst="roundRect">
            <a:avLst/>
          </a:prstGeom>
          <a:noFill/>
          <a:ln w="38100">
            <a:solidFill>
              <a:srgbClr val="A9751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სიტყვის გამოსაცნობ დროს მართავთ ქვიშის საათით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15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" b="715"/>
          <a:stretch/>
        </p:blipFill>
        <p:spPr>
          <a:xfrm rot="16200000">
            <a:off x="1711386" y="-1408812"/>
            <a:ext cx="6111560" cy="9070910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8" name="Picture 2" descr="https://globalmoneyweek.org/resources/gmw2018/logos/original-gmwlogo/darkblu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74" y="6182423"/>
            <a:ext cx="1027484" cy="72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857" y="450646"/>
            <a:ext cx="1306287" cy="17140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093" y="2381532"/>
            <a:ext cx="1351816" cy="16981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093" y="4369820"/>
            <a:ext cx="1393937" cy="178261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638940" y="4919573"/>
            <a:ext cx="895738" cy="905069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777136" y="4079703"/>
            <a:ext cx="895738" cy="905069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438402" y="3805044"/>
            <a:ext cx="895738" cy="905069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94793" y="957173"/>
            <a:ext cx="895738" cy="905069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2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3DE343BD-BEEA-44EF-9EBB-66DF3C691255}"/>
              </a:ext>
            </a:extLst>
          </p:cNvPr>
          <p:cNvSpPr txBox="1">
            <a:spLocks/>
          </p:cNvSpPr>
          <p:nvPr/>
        </p:nvSpPr>
        <p:spPr>
          <a:xfrm>
            <a:off x="1407760" y="-106118"/>
            <a:ext cx="9280043" cy="114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600" dirty="0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დამხმარე ატრიბუტები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" r="25786" b="10894"/>
          <a:stretch/>
        </p:blipFill>
        <p:spPr>
          <a:xfrm rot="21344468">
            <a:off x="493303" y="1250079"/>
            <a:ext cx="4049486" cy="29764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0" r="15062"/>
          <a:stretch/>
        </p:blipFill>
        <p:spPr>
          <a:xfrm rot="237196">
            <a:off x="5711304" y="1125981"/>
            <a:ext cx="5859624" cy="4291189"/>
          </a:xfrm>
          <a:prstGeom prst="rect">
            <a:avLst/>
          </a:prstGeom>
        </p:spPr>
      </p:pic>
      <p:pic>
        <p:nvPicPr>
          <p:cNvPr id="10" name="Picture 2" descr="https://globalmoneyweek.org/resources/gmw2018/logos/original-gmwlogo/darkblu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74" y="6182423"/>
            <a:ext cx="1027484" cy="72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76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3DE343BD-BEEA-44EF-9EBB-66DF3C691255}"/>
              </a:ext>
            </a:extLst>
          </p:cNvPr>
          <p:cNvSpPr txBox="1">
            <a:spLocks/>
          </p:cNvSpPr>
          <p:nvPr/>
        </p:nvSpPr>
        <p:spPr>
          <a:xfrm>
            <a:off x="1455977" y="18355"/>
            <a:ext cx="9280043" cy="114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600" dirty="0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ტერმინების ბარათები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25" b="583"/>
          <a:stretch/>
        </p:blipFill>
        <p:spPr>
          <a:xfrm>
            <a:off x="4114800" y="926452"/>
            <a:ext cx="3648269" cy="20326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" t="7894" r="9528" b="6003"/>
          <a:stretch/>
        </p:blipFill>
        <p:spPr>
          <a:xfrm>
            <a:off x="150110" y="926452"/>
            <a:ext cx="3740756" cy="20541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1" r="14584" b="19167"/>
          <a:stretch/>
        </p:blipFill>
        <p:spPr>
          <a:xfrm>
            <a:off x="8209573" y="935283"/>
            <a:ext cx="3341726" cy="2014939"/>
          </a:xfrm>
          <a:prstGeom prst="rect">
            <a:avLst/>
          </a:prstGeom>
        </p:spPr>
      </p:pic>
      <p:pic>
        <p:nvPicPr>
          <p:cNvPr id="10" name="Picture 2" descr="https://globalmoneyweek.org/resources/gmw2018/logos/original-gmwlogo/darkblu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74" y="6182423"/>
            <a:ext cx="1027484" cy="72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9" t="26375" r="24780" b="42353"/>
          <a:stretch/>
        </p:blipFill>
        <p:spPr>
          <a:xfrm>
            <a:off x="10039149" y="4360800"/>
            <a:ext cx="1764477" cy="1728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498" y="3534320"/>
            <a:ext cx="4585819" cy="258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6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3DE343BD-BEEA-44EF-9EBB-66DF3C691255}"/>
              </a:ext>
            </a:extLst>
          </p:cNvPr>
          <p:cNvSpPr txBox="1">
            <a:spLocks/>
          </p:cNvSpPr>
          <p:nvPr/>
        </p:nvSpPr>
        <p:spPr>
          <a:xfrm>
            <a:off x="1455977" y="18355"/>
            <a:ext cx="9280043" cy="114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600" dirty="0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ლექსიკონი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96" y="757196"/>
            <a:ext cx="3811291" cy="54584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99"/>
          <a:stretch/>
        </p:blipFill>
        <p:spPr>
          <a:xfrm>
            <a:off x="5267268" y="994101"/>
            <a:ext cx="4121020" cy="24705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6989" y="3789747"/>
            <a:ext cx="4313144" cy="2149407"/>
          </a:xfrm>
          <a:prstGeom prst="rect">
            <a:avLst/>
          </a:prstGeom>
        </p:spPr>
      </p:pic>
      <p:pic>
        <p:nvPicPr>
          <p:cNvPr id="10" name="Picture 2" descr="https://globalmoneyweek.org/resources/gmw2018/logos/original-gmwlogo/darkblu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74" y="6182423"/>
            <a:ext cx="1027484" cy="72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31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3DE343BD-BEEA-44EF-9EBB-66DF3C691255}"/>
              </a:ext>
            </a:extLst>
          </p:cNvPr>
          <p:cNvSpPr txBox="1">
            <a:spLocks/>
          </p:cNvSpPr>
          <p:nvPr/>
        </p:nvSpPr>
        <p:spPr>
          <a:xfrm>
            <a:off x="1415858" y="0"/>
            <a:ext cx="7871522" cy="924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600" dirty="0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როგორ ვთამაშობთ?</a:t>
            </a:r>
          </a:p>
        </p:txBody>
      </p:sp>
      <p:pic>
        <p:nvPicPr>
          <p:cNvPr id="10" name="Picture 2" descr="https://globalmoneyweek.org/resources/gmw2018/logos/original-gmwlogo/darkblu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74" y="6182423"/>
            <a:ext cx="1027484" cy="72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4670607" y="989275"/>
            <a:ext cx="2601919" cy="804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0516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ვანაწილებთ ფერად ფიგურებს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8490806" y="987205"/>
            <a:ext cx="2603241" cy="79437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6404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განვსაზღვრავთ რიგითობას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7163" y="991346"/>
            <a:ext cx="2737213" cy="8000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16B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კლასი გაყოფილია 4 გუნდად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490806" y="2813507"/>
            <a:ext cx="2603241" cy="9280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16B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გუნდიდან 1 მონაწილე ხსნის სიტყვას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02656" y="2859640"/>
            <a:ext cx="2704556" cy="9280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0516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აგორებს კამათელს, ირჩევს ბარათის სირთულეს, იწყებს ახსნას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47163" y="2827885"/>
            <a:ext cx="2737213" cy="9136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6404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გუნდი ხმამაღლა აფიქსირებს ვერსიებს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7161" y="4926299"/>
            <a:ext cx="2737213" cy="9280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16B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დანარჩენი გუნდები ფურცელზე ინიშნავენ ვერსიებს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545632" y="1082351"/>
            <a:ext cx="957023" cy="568235"/>
          </a:xfrm>
          <a:prstGeom prst="rightArrow">
            <a:avLst>
              <a:gd name="adj1" fmla="val 50000"/>
              <a:gd name="adj2" fmla="val 71346"/>
            </a:avLst>
          </a:prstGeom>
          <a:solidFill>
            <a:srgbClr val="A9751D"/>
          </a:solidFill>
          <a:ln>
            <a:solidFill>
              <a:srgbClr val="A975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0800000">
            <a:off x="7403154" y="3016578"/>
            <a:ext cx="957023" cy="568235"/>
          </a:xfrm>
          <a:prstGeom prst="rightArrow">
            <a:avLst>
              <a:gd name="adj1" fmla="val 50000"/>
              <a:gd name="adj2" fmla="val 71346"/>
            </a:avLst>
          </a:prstGeom>
          <a:solidFill>
            <a:srgbClr val="A9751D"/>
          </a:solidFill>
          <a:ln>
            <a:solidFill>
              <a:srgbClr val="A975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7403154" y="1107254"/>
            <a:ext cx="957023" cy="568235"/>
          </a:xfrm>
          <a:prstGeom prst="rightArrow">
            <a:avLst>
              <a:gd name="adj1" fmla="val 50000"/>
              <a:gd name="adj2" fmla="val 71346"/>
            </a:avLst>
          </a:prstGeom>
          <a:solidFill>
            <a:srgbClr val="352B62"/>
          </a:solidFill>
          <a:ln>
            <a:solidFill>
              <a:srgbClr val="352B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0800000">
            <a:off x="3451005" y="2977731"/>
            <a:ext cx="957023" cy="568235"/>
          </a:xfrm>
          <a:prstGeom prst="rightArrow">
            <a:avLst>
              <a:gd name="adj1" fmla="val 50000"/>
              <a:gd name="adj2" fmla="val 71346"/>
            </a:avLst>
          </a:prstGeom>
          <a:solidFill>
            <a:srgbClr val="352B62"/>
          </a:solidFill>
          <a:ln>
            <a:solidFill>
              <a:srgbClr val="352B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5400000">
            <a:off x="9400702" y="2013427"/>
            <a:ext cx="783447" cy="568235"/>
          </a:xfrm>
          <a:prstGeom prst="rightArrow">
            <a:avLst>
              <a:gd name="adj1" fmla="val 50000"/>
              <a:gd name="adj2" fmla="val 71346"/>
            </a:avLst>
          </a:prstGeom>
          <a:solidFill>
            <a:srgbClr val="C64042"/>
          </a:solidFill>
          <a:ln>
            <a:solidFill>
              <a:srgbClr val="C64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5400000">
            <a:off x="1449400" y="4049820"/>
            <a:ext cx="783447" cy="568235"/>
          </a:xfrm>
          <a:prstGeom prst="rightArrow">
            <a:avLst>
              <a:gd name="adj1" fmla="val 50000"/>
              <a:gd name="adj2" fmla="val 71346"/>
            </a:avLst>
          </a:prstGeom>
          <a:solidFill>
            <a:srgbClr val="C64042"/>
          </a:solidFill>
          <a:ln>
            <a:solidFill>
              <a:srgbClr val="C64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504" b="68917" l="28900" r="42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07" t="37549" r="61865" b="27516"/>
          <a:stretch/>
        </p:blipFill>
        <p:spPr>
          <a:xfrm>
            <a:off x="4787873" y="1462072"/>
            <a:ext cx="274618" cy="52813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9" t="26375" r="24780" b="42353"/>
          <a:stretch/>
        </p:blipFill>
        <p:spPr>
          <a:xfrm>
            <a:off x="4502655" y="2996512"/>
            <a:ext cx="541730" cy="5306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431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4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WrappedLabelHistory xmlns:xsd="http://www.w3.org/2001/XMLSchema" xmlns:xsi="http://www.w3.org/2001/XMLSchema-instance" xmlns="http://www.boldonjames.com/2016/02/Classifier/internal/wrappedLabelHistory">
  <Value>PD94bWwgdmVyc2lvbj0iMS4wIiBlbmNvZGluZz0idXMtYXNjaWkiPz48bGFiZWxIaXN0b3J5IHhtbG5zOnhzZD0iaHR0cDovL3d3dy53My5vcmcvMjAwMS9YTUxTY2hlbWEiIHhtbG5zOnhzaT0iaHR0cDovL3d3dy53My5vcmcvMjAwMS9YTUxTY2hlbWEtaW5zdGFuY2UiIHhtbG5zPSJodHRwOi8vd3d3LmJvbGRvbmphbWVzLmNvbS8yMDE2LzAyL0NsYXNzaWZpZXIvaW50ZXJuYWwvbGFiZWxIaXN0b3J5Ij48aXRlbT48c2lzbCBzaXNsVmVyc2lvbj0iMCIgcG9saWN5PSI1YWIwMjdlMy05N2Y1LTRmMmItYjI0Mi0xODlmODRmMWJmZmUiIG9yaWdpbj0idXNlclNlbGVjdGVkIiAvPjxVc2VyTmFtZT5TRUJcbXZhdGl0YWR6ZTwvVXNlck5hbWU+PERhdGVUaW1lPjMvMTUvMjAyMyAxMjo0MDo1OSBBTTwvRGF0ZVRpbWU+PExhYmVsU3RyaW5nPlRoaXMgaXRlbSBoYXMgbm8gY2xhc3NpZmljYXRpb248L0xhYmVsU3RyaW5nPjwvaXRlbT48L2xhYmVsSGlzdG9yeT4=</Value>
</WrappedLabelHistory>
</file>

<file path=customXml/item2.xml><?xml version="1.0" encoding="utf-8"?>
<sisl xmlns:xsd="http://www.w3.org/2001/XMLSchema" xmlns:xsi="http://www.w3.org/2001/XMLSchema-instance" xmlns="http://www.boldonjames.com/2008/01/sie/internal/label" sislVersion="0" policy="5ab027e3-97f5-4f2b-b242-189f84f1bffe" origin="userSelected"/>
</file>

<file path=customXml/itemProps1.xml><?xml version="1.0" encoding="utf-8"?>
<ds:datastoreItem xmlns:ds="http://schemas.openxmlformats.org/officeDocument/2006/customXml" ds:itemID="{9355EDC8-33F4-4BF9-A538-AB16AC1AA9AE}">
  <ds:schemaRefs>
    <ds:schemaRef ds:uri="http://www.w3.org/2001/XMLSchema"/>
    <ds:schemaRef ds:uri="http://www.boldonjames.com/2016/02/Classifier/internal/wrappedLabelHistory"/>
  </ds:schemaRefs>
</ds:datastoreItem>
</file>

<file path=customXml/itemProps2.xml><?xml version="1.0" encoding="utf-8"?>
<ds:datastoreItem xmlns:ds="http://schemas.openxmlformats.org/officeDocument/2006/customXml" ds:itemID="{BFA35345-AA2F-4FB1-B359-D9D6701428D7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1601</TotalTime>
  <Words>112</Words>
  <Application>Microsoft Office PowerPoint</Application>
  <PresentationFormat>Widescreen</PresentationFormat>
  <Paragraphs>38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Helvetica Neue LT GEO 65 Medium</vt:lpstr>
      <vt:lpstr>Sylfaen</vt:lpstr>
      <vt:lpstr>Office Theme</vt:lpstr>
      <vt:lpstr>დაფიქრდი, სანამ აჰყვები, მართე ფული გონივრულად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დაფიქრდი, სანამ აჰყვები, მართე ფული გონივრულად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Mariam Vatitadze</dc:creator>
  <cp:lastModifiedBy>Lili Ninoshvili</cp:lastModifiedBy>
  <cp:revision>120</cp:revision>
  <dcterms:created xsi:type="dcterms:W3CDTF">2023-03-14T21:26:28Z</dcterms:created>
  <dcterms:modified xsi:type="dcterms:W3CDTF">2025-03-20T08:49:59Z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bdf2efb1-f140-44a1-a161-0372c1e81a78</vt:lpwstr>
  </property>
  <property fmtid="{D5CDD505-2E9C-101B-9397-08002B2CF9AE}" pid="3" name="bjDocumentSecurityLabel">
    <vt:lpwstr>This item has no classification</vt:lpwstr>
  </property>
  <property fmtid="{D5CDD505-2E9C-101B-9397-08002B2CF9AE}" pid="4" name="bjClsUserRVM">
    <vt:lpwstr>[]</vt:lpwstr>
  </property>
  <property fmtid="{D5CDD505-2E9C-101B-9397-08002B2CF9AE}" pid="5" name="bjSaver">
    <vt:lpwstr>1Msko4rJRlEkIpx+fiQCYqZai+q5O2cY</vt:lpwstr>
  </property>
  <property fmtid="{D5CDD505-2E9C-101B-9397-08002B2CF9AE}" pid="6" name="bjLabelHistoryID">
    <vt:lpwstr>{9355EDC8-33F4-4BF9-A538-AB16AC1AA9AE}</vt:lpwstr>
  </property>
</Properties>
</file>